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9" r:id="rId4"/>
    <p:sldId id="293" r:id="rId5"/>
    <p:sldId id="260" r:id="rId6"/>
    <p:sldId id="272" r:id="rId7"/>
    <p:sldId id="294" r:id="rId8"/>
    <p:sldId id="275" r:id="rId9"/>
    <p:sldId id="274" r:id="rId10"/>
    <p:sldId id="265" r:id="rId11"/>
    <p:sldId id="277" r:id="rId12"/>
    <p:sldId id="276" r:id="rId13"/>
    <p:sldId id="298" r:id="rId14"/>
    <p:sldId id="264" r:id="rId15"/>
    <p:sldId id="266" r:id="rId16"/>
    <p:sldId id="273" r:id="rId17"/>
    <p:sldId id="299" r:id="rId18"/>
    <p:sldId id="271" r:id="rId19"/>
    <p:sldId id="270" r:id="rId20"/>
    <p:sldId id="261" r:id="rId21"/>
    <p:sldId id="278" r:id="rId22"/>
    <p:sldId id="300" r:id="rId23"/>
    <p:sldId id="301" r:id="rId24"/>
    <p:sldId id="290" r:id="rId25"/>
    <p:sldId id="279" r:id="rId26"/>
    <p:sldId id="302" r:id="rId27"/>
    <p:sldId id="283" r:id="rId28"/>
    <p:sldId id="303" r:id="rId29"/>
    <p:sldId id="286" r:id="rId30"/>
    <p:sldId id="281" r:id="rId31"/>
    <p:sldId id="296" r:id="rId32"/>
    <p:sldId id="292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62" autoAdjust="0"/>
    <p:restoredTop sz="94660"/>
  </p:normalViewPr>
  <p:slideViewPr>
    <p:cSldViewPr>
      <p:cViewPr varScale="1">
        <p:scale>
          <a:sx n="82" d="100"/>
          <a:sy n="82" d="100"/>
        </p:scale>
        <p:origin x="143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D83CA-D56F-433A-ADFB-922D2D10187F}" type="datetimeFigureOut">
              <a:rPr lang="ru-RU" smtClean="0"/>
              <a:pPr/>
              <a:t>25.04.2021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A412F8-6FE1-4BAA-90EB-E341E4583F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! DSCN236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755576" y="733122"/>
            <a:ext cx="7704856" cy="37734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5517232"/>
            <a:ext cx="8280920" cy="1181993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  <a:t>Тундровая исследовательская станция</a:t>
            </a:r>
            <a:b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  <a:t>Мурманского Арктического </a:t>
            </a:r>
            <a:b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  <a:t>Государственного Университета</a:t>
            </a:r>
            <a:b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</a:br>
            <a:r>
              <a:rPr lang="ru-RU" sz="2800" dirty="0">
                <a:solidFill>
                  <a:srgbClr val="002060"/>
                </a:solidFill>
                <a:latin typeface="Franklin Gothic Heavy" pitchFamily="34" charset="0"/>
              </a:rPr>
              <a:t>(ТИС МАГУ)</a:t>
            </a:r>
            <a:br>
              <a:rPr lang="ru-RU" sz="2800" dirty="0">
                <a:solidFill>
                  <a:schemeClr val="tx2"/>
                </a:solidFill>
              </a:rPr>
            </a:br>
            <a:br>
              <a:rPr lang="ru-RU" sz="2800" dirty="0"/>
            </a:br>
            <a:endParaRPr lang="ru-RU" sz="2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6237312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/>
              <a:t> Полярная шатровая палатка с печкой   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59023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a typeface="+mj-ea"/>
                <a:cs typeface="+mj-cs"/>
              </a:rPr>
              <a:t>Базовый лагерь ТИС МАГУ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a typeface="+mj-ea"/>
                <a:cs typeface="+mj-cs"/>
              </a:rPr>
              <a:t>включает </a:t>
            </a:r>
            <a:r>
              <a:rPr lang="ru-RU" sz="2400" b="1" dirty="0">
                <a:solidFill>
                  <a:srgbClr val="002060"/>
                </a:solidFill>
              </a:rPr>
              <a:t>в себя </a:t>
            </a:r>
            <a:r>
              <a:rPr lang="ru-RU" sz="2400" b="1" dirty="0">
                <a:solidFill>
                  <a:srgbClr val="002060"/>
                </a:solidFill>
                <a:ea typeface="+mj-ea"/>
                <a:cs typeface="+mj-cs"/>
              </a:rPr>
              <a:t>следующий комплекс: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1419FB8-A0F2-4E52-864F-A5C7C7E801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83" b="10798"/>
          <a:stretch/>
        </p:blipFill>
        <p:spPr>
          <a:xfrm>
            <a:off x="88218" y="908720"/>
            <a:ext cx="8983444" cy="525658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B4215-EFE9-498F-B928-799D5ECAB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8" y="188640"/>
            <a:ext cx="9068584" cy="648072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5.Fragil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431"/>
            <a:ext cx="9144000" cy="610313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237312"/>
            <a:ext cx="66247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/>
              <a:t>  В палатке: печка, топчан, стеллажи, полки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F9B95B9-94C0-4B34-83FF-0CD2FA49A2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201"/>
          <a:stretch/>
        </p:blipFill>
        <p:spPr>
          <a:xfrm>
            <a:off x="0" y="0"/>
            <a:ext cx="9144000" cy="60212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73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-14402"/>
            <a:ext cx="9144000" cy="6056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6237312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 Крытая постройка с летней кухней и помещениями для хранения снаряжения</a:t>
            </a:r>
          </a:p>
          <a:p>
            <a:pPr lvl="0"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5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16200000">
            <a:off x="-1157844" y="1157845"/>
            <a:ext cx="6858001" cy="454231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 descr="DSC_0034.JPG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>
            <a:off x="4469128" y="0"/>
            <a:ext cx="4674872" cy="309634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 descr="DSC_0035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4499992" y="3047045"/>
            <a:ext cx="4644007" cy="3810955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6237312"/>
            <a:ext cx="89644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/>
              <a:t> Удобное место для постановки палаток</a:t>
            </a:r>
          </a:p>
          <a:p>
            <a:pPr>
              <a:buFont typeface="Wingdings" pitchFamily="2" charset="2"/>
              <a:buChar char="Ø"/>
            </a:pPr>
            <a:endParaRPr lang="ru-RU" dirty="0"/>
          </a:p>
          <a:p>
            <a:pPr lvl="0">
              <a:buFont typeface="Wingdings" pitchFamily="2" charset="2"/>
              <a:buChar char="Ø"/>
            </a:pPr>
            <a:endParaRPr lang="ru-RU" dirty="0"/>
          </a:p>
        </p:txBody>
      </p:sp>
      <p:pic>
        <p:nvPicPr>
          <p:cNvPr id="7" name="Рисунок 6" descr="DSC_0081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08888"/>
            <a:ext cx="9144000" cy="60564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! DSCN2287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44624"/>
            <a:ext cx="9144000" cy="59766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6165304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/>
              <a:t> Небольшая баня на берегу озера</a:t>
            </a:r>
          </a:p>
          <a:p>
            <a:pPr lvl="0"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9037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108888"/>
            <a:ext cx="9144000" cy="6056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9512" y="6165304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/>
              <a:t> Тундровое снаряжение: резиновые лодки</a:t>
            </a:r>
          </a:p>
          <a:p>
            <a:pPr lvl="0"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tent and snowmobile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44624"/>
            <a:ext cx="9144000" cy="597666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6165304"/>
            <a:ext cx="511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dirty="0"/>
              <a:t> Тундровое снаряжение: снегоход, сани</a:t>
            </a:r>
          </a:p>
          <a:p>
            <a:pPr lvl="0">
              <a:buFont typeface="Wingdings" pitchFamily="2" charset="2"/>
              <a:buChar char="Ø"/>
            </a:pP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02 Мурм обл ТИС МАГУ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764704"/>
            <a:ext cx="9144000" cy="494561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395536" y="188640"/>
            <a:ext cx="828092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j-ea"/>
                <a:cs typeface="+mj-cs"/>
              </a:rPr>
              <a:t>Кольский полуостров, Мурманская область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5805264"/>
            <a:ext cx="885698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ru-RU" dirty="0"/>
              <a:t>Станция была создана в 2000 г. </a:t>
            </a:r>
          </a:p>
          <a:p>
            <a:pPr algn="ctr"/>
            <a:r>
              <a:rPr lang="ru-RU" dirty="0"/>
              <a:t>болгарским исследователем-антропологом Ю. Константиновым для изучения перемен, наступивших в постсоветский период в оленеводстве Кольского п-ова.</a:t>
            </a:r>
            <a:endParaRPr lang="en-GB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еткъозеро и Голозеро на карте-ТИС МАГ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0644"/>
            <a:ext cx="9144000" cy="568977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6120680" y="476672"/>
            <a:ext cx="255577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озеро Кетькозеро,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Базовый лагерь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ТИС МАГУ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2195736" y="1988840"/>
            <a:ext cx="2664296" cy="45943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+mj-cs"/>
              </a:rPr>
              <a:t>озеро  Верхнее Голозеро,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ea typeface="+mj-ea"/>
                <a:cs typeface="+mj-cs"/>
              </a:rPr>
              <a:t>Передвижной лагерь 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>
                <a:solidFill>
                  <a:schemeClr val="bg1"/>
                </a:solidFill>
                <a:ea typeface="+mj-ea"/>
                <a:cs typeface="+mj-cs"/>
              </a:rPr>
              <a:t>ТИС МАГУ</a:t>
            </a:r>
            <a:endParaRPr kumimoji="0" lang="ru-RU" sz="1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H="1">
            <a:off x="2195736" y="2708920"/>
            <a:ext cx="1080120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6084168" y="1268760"/>
            <a:ext cx="1080120" cy="21602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4"/>
          <p:cNvSpPr>
            <a:spLocks noGrp="1"/>
          </p:cNvSpPr>
          <p:nvPr>
            <p:ph type="title"/>
          </p:nvPr>
        </p:nvSpPr>
        <p:spPr>
          <a:xfrm>
            <a:off x="467544" y="6030416"/>
            <a:ext cx="8229600" cy="782960"/>
          </a:xfrm>
        </p:spPr>
        <p:txBody>
          <a:bodyPr>
            <a:noAutofit/>
          </a:bodyPr>
          <a:lstStyle/>
          <a:p>
            <a:r>
              <a:rPr lang="ru-RU" sz="1800" dirty="0"/>
              <a:t>Весной-летом 2016 г. был создан передвижной лагерь на оз. Верхнее </a:t>
            </a:r>
            <a:r>
              <a:rPr lang="ru-RU" sz="1800" dirty="0" err="1"/>
              <a:t>Голозеро</a:t>
            </a:r>
            <a:r>
              <a:rPr lang="ru-RU" sz="1800" dirty="0"/>
              <a:t>.</a:t>
            </a:r>
            <a:br>
              <a:rPr lang="ru-RU" sz="1800" dirty="0"/>
            </a:br>
            <a:r>
              <a:rPr lang="ru-RU" sz="1800" dirty="0"/>
              <a:t>Расстояние между лагерями составляет около 10 км</a:t>
            </a:r>
            <a:endParaRPr lang="en-GB" sz="1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! DSC_9912.JPG"/>
          <p:cNvPicPr>
            <a:picLocks noChangeAspect="1"/>
          </p:cNvPicPr>
          <p:nvPr/>
        </p:nvPicPr>
        <p:blipFill>
          <a:blip r:embed="rId2" cstate="screen"/>
          <a:srcRect t="-1344" b="-904"/>
          <a:stretch>
            <a:fillRect/>
          </a:stretch>
        </p:blipFill>
        <p:spPr>
          <a:xfrm>
            <a:off x="0" y="640566"/>
            <a:ext cx="9144000" cy="61926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E713CBD-276B-45F8-BC1D-234129D94DEE}"/>
              </a:ext>
            </a:extLst>
          </p:cNvPr>
          <p:cNvSpPr txBox="1">
            <a:spLocks/>
          </p:cNvSpPr>
          <p:nvPr/>
        </p:nvSpPr>
        <p:spPr>
          <a:xfrm>
            <a:off x="611560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Передвижной лагерь ТИС МАГУ </a:t>
            </a:r>
            <a:endParaRPr lang="en-GB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53110-19C7-4CCA-BA02-2A77FB1B6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684706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59EF68-3415-4561-BF0B-F364D7EA96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421327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3 DSC02440.JPG"/>
          <p:cNvPicPr>
            <a:picLocks noChangeAspect="1"/>
          </p:cNvPicPr>
          <p:nvPr/>
        </p:nvPicPr>
        <p:blipFill>
          <a:blip r:embed="rId2" cstate="screen"/>
          <a:srcRect t="-1488" b="-1399"/>
          <a:stretch>
            <a:fillRect/>
          </a:stretch>
        </p:blipFill>
        <p:spPr>
          <a:xfrm>
            <a:off x="-1" y="-18994"/>
            <a:ext cx="9144001" cy="6876994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24741"/>
            <a:ext cx="8784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ea typeface="+mj-ea"/>
                <a:cs typeface="+mj-cs"/>
              </a:rPr>
              <a:t>Передвижной лагерь</a:t>
            </a:r>
          </a:p>
          <a:p>
            <a:pPr algn="ctr"/>
            <a:r>
              <a:rPr lang="ru-RU" sz="2400" b="1" dirty="0">
                <a:solidFill>
                  <a:srgbClr val="002060"/>
                </a:solidFill>
                <a:ea typeface="+mj-ea"/>
                <a:cs typeface="+mj-cs"/>
              </a:rPr>
              <a:t>включает </a:t>
            </a:r>
            <a:r>
              <a:rPr lang="ru-RU" sz="2400" b="1" dirty="0">
                <a:solidFill>
                  <a:srgbClr val="002060"/>
                </a:solidFill>
              </a:rPr>
              <a:t>в себя </a:t>
            </a:r>
            <a:r>
              <a:rPr lang="ru-RU" sz="2400" b="1" dirty="0">
                <a:solidFill>
                  <a:srgbClr val="002060"/>
                </a:solidFill>
                <a:ea typeface="+mj-ea"/>
                <a:cs typeface="+mj-cs"/>
              </a:rPr>
              <a:t>следующий комплекс: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716016" y="6093296"/>
            <a:ext cx="3720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277962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 Полярная </a:t>
            </a:r>
            <a:r>
              <a:rPr lang="ru-RU" dirty="0" err="1"/>
              <a:t>кувакса</a:t>
            </a:r>
            <a:r>
              <a:rPr lang="ru-RU" dirty="0"/>
              <a:t> с печкой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68F7C13-CF3E-43E7-B9DE-1BF3F62D0B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23" b="12851"/>
          <a:stretch/>
        </p:blipFill>
        <p:spPr>
          <a:xfrm>
            <a:off x="179512" y="846005"/>
            <a:ext cx="8784976" cy="5391307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6381328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 В </a:t>
            </a:r>
            <a:r>
              <a:rPr lang="ru-RU" dirty="0" err="1"/>
              <a:t>куваксе</a:t>
            </a:r>
            <a:r>
              <a:rPr lang="ru-RU" dirty="0"/>
              <a:t> два топчана, небольшой столик, печка.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924149C-71E8-42F4-B958-AAABFE0B1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5" b="4715"/>
          <a:stretch/>
        </p:blipFill>
        <p:spPr>
          <a:xfrm>
            <a:off x="0" y="0"/>
            <a:ext cx="9144000" cy="621127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046947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! DSCN2968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467544" y="116632"/>
            <a:ext cx="8352928" cy="586949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6017361"/>
            <a:ext cx="8640960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Font typeface="Wingdings" pitchFamily="2" charset="2"/>
              <a:buChar char="Ø"/>
            </a:pPr>
            <a:r>
              <a:rPr lang="ru-RU" sz="1700" dirty="0"/>
              <a:t> Небольшая кладовая с деревянным каркасом, обтянутым брезентом, который можно поднимать и превращать кладовую в летний кабинет с защитной  москитной сеткой</a:t>
            </a:r>
            <a:endParaRPr lang="ru-RU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5DC5C4-18A9-4543-8970-ED3A852D5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1724211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 DSC_9906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332656"/>
            <a:ext cx="9144000" cy="576838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9512" y="6165305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dirty="0"/>
              <a:t> Летняя печь, сложенная из камней, скрепленных глиной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! DSC_0119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02128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467544" y="6093296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ru-RU" sz="2000" dirty="0">
                <a:latin typeface="+mn-lt"/>
                <a:ea typeface="+mn-ea"/>
                <a:cs typeface="+mn-cs"/>
              </a:rPr>
              <a:t>В 2007-2008 гг. Станция участвовала как индивидуальный проект </a:t>
            </a:r>
            <a:br>
              <a:rPr lang="ru-RU" sz="2000" dirty="0">
                <a:latin typeface="+mn-lt"/>
                <a:ea typeface="+mn-ea"/>
                <a:cs typeface="+mn-cs"/>
              </a:rPr>
            </a:br>
            <a:r>
              <a:rPr lang="ru-RU" sz="2000" dirty="0">
                <a:latin typeface="+mn-lt"/>
                <a:ea typeface="+mn-ea"/>
                <a:cs typeface="+mn-cs"/>
              </a:rPr>
              <a:t>в рамках Международного Полярного Года.</a:t>
            </a:r>
            <a:endParaRPr lang="en-GB" sz="2000" dirty="0"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! DSC_949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260648"/>
            <a:ext cx="9144000" cy="60564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4282" y="5715000"/>
            <a:ext cx="8715436" cy="1143000"/>
          </a:xfrm>
        </p:spPr>
        <p:txBody>
          <a:bodyPr>
            <a:normAutofit/>
          </a:bodyPr>
          <a:lstStyle/>
          <a:p>
            <a:r>
              <a:rPr lang="ru-RU" sz="1800" dirty="0"/>
              <a:t>С 2016 г. на станции проводятся социально-гуманитарные исследования, ориентированные на изучение агентных сил природы, которые проявляют себя в ситуациях социального взаимодействия с человеком.</a:t>
            </a:r>
            <a:endParaRPr lang="en-GB" sz="1800" dirty="0"/>
          </a:p>
        </p:txBody>
      </p:sp>
      <p:pic>
        <p:nvPicPr>
          <p:cNvPr id="1026" name="Picture 2" descr="C:\Users\Путник\Google Диск\Мои документы\НАУКА\ГРАНТЫ\!ВНЕЧЕЛОВЕЧЕСКАЯ СОЦИАЛЬНОСТЬ\Презентация тундрового лагеря\ФОТО_ТИС\Весна 2016\Куропатки\Куропатка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28596" y="285728"/>
            <a:ext cx="8387577" cy="55007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DSC02135.JPG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0" y="116632"/>
            <a:ext cx="9144000" cy="6688900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979712" y="4509120"/>
            <a:ext cx="5472608" cy="8640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>
                <a:solidFill>
                  <a:schemeClr val="bg1"/>
                </a:solidFill>
              </a:rPr>
              <a:t>Благодарим за внимание!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021288"/>
          </a:xfrm>
          <a:effectLst>
            <a:softEdge rad="1270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6048672"/>
            <a:ext cx="8373616" cy="836712"/>
          </a:xfrm>
        </p:spPr>
        <p:txBody>
          <a:bodyPr>
            <a:normAutofit fontScale="90000"/>
          </a:bodyPr>
          <a:lstStyle/>
          <a:p>
            <a:r>
              <a:rPr lang="ru-RU" sz="2000" dirty="0"/>
              <a:t>Станция обеспечивает возможность </a:t>
            </a:r>
            <a:br>
              <a:rPr lang="ru-RU" sz="2000" dirty="0"/>
            </a:br>
            <a:r>
              <a:rPr lang="ru-RU" sz="2000" dirty="0"/>
              <a:t>для  отслеживания миграции оленей в течении года.</a:t>
            </a:r>
            <a:br>
              <a:rPr lang="en-GB" sz="2400" dirty="0"/>
            </a:b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057763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88640"/>
            <a:ext cx="864096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400" b="1" dirty="0">
                <a:solidFill>
                  <a:srgbClr val="002060"/>
                </a:solidFill>
              </a:rPr>
              <a:t>Тундровая исследовательская станция МАГУ (ТИС МАГУ)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DSC02550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652693"/>
            <a:ext cx="9144000" cy="5152571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5805264"/>
            <a:ext cx="86409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 июне 2016 г. Станция была передана МАГУ </a:t>
            </a:r>
            <a:br>
              <a:rPr lang="ru-RU" dirty="0"/>
            </a:br>
            <a:r>
              <a:rPr lang="ru-RU" dirty="0"/>
              <a:t>для проведения междисциплинарных тундровых исследований. </a:t>
            </a:r>
            <a:br>
              <a:rPr lang="ru-RU" dirty="0"/>
            </a:br>
            <a:r>
              <a:rPr lang="ru-RU" dirty="0"/>
              <a:t>В настоящее время Станция включает в себя два тундровых лагеря.</a:t>
            </a:r>
            <a:endParaRPr lang="en-GB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! DSC_8986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53752" y="555160"/>
            <a:ext cx="9036496" cy="574767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3752" y="6184966"/>
            <a:ext cx="8910736" cy="556402"/>
          </a:xfrm>
        </p:spPr>
        <p:txBody>
          <a:bodyPr>
            <a:normAutofit/>
          </a:bodyPr>
          <a:lstStyle/>
          <a:p>
            <a:r>
              <a:rPr lang="ru-RU" sz="1800" dirty="0"/>
              <a:t>Базовый лагерь стоит на месте древнего саамского погоста (</a:t>
            </a:r>
            <a:r>
              <a:rPr lang="ru-RU" sz="1800" dirty="0" err="1"/>
              <a:t>Мелентьевский</a:t>
            </a:r>
            <a:r>
              <a:rPr lang="ru-RU" sz="1800" dirty="0"/>
              <a:t> погост) </a:t>
            </a:r>
            <a:endParaRPr lang="en-GB" sz="1800" dirty="0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2C8BA0F7-60D1-4A7C-AA6D-768372E0F651}"/>
              </a:ext>
            </a:extLst>
          </p:cNvPr>
          <p:cNvSpPr txBox="1">
            <a:spLocks/>
          </p:cNvSpPr>
          <p:nvPr/>
        </p:nvSpPr>
        <p:spPr>
          <a:xfrm>
            <a:off x="611560" y="116632"/>
            <a:ext cx="8229600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/>
              <a:t>Базовый лагерь ТИС МАГУ </a:t>
            </a:r>
            <a:endParaRPr lang="en-GB" sz="24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_9955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9144000" cy="605641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18864" y="57150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Есть много следов прежнего обитания, но до сих пор археологические изыскания не проводились в этой части Кольского п-ова.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995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400792"/>
            <a:ext cx="9144000" cy="6056416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2246 Тайник Колоде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1180"/>
            <a:ext cx="9180512" cy="6729888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339</Words>
  <Application>Microsoft Office PowerPoint</Application>
  <PresentationFormat>Экран (4:3)</PresentationFormat>
  <Paragraphs>36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Franklin Gothic Heavy</vt:lpstr>
      <vt:lpstr>Wingdings</vt:lpstr>
      <vt:lpstr>Тема Office</vt:lpstr>
      <vt:lpstr>Тундровая исследовательская станция Мурманского Арктического  Государственного Университета (ТИС МАГУ)  </vt:lpstr>
      <vt:lpstr>Презентация PowerPoint</vt:lpstr>
      <vt:lpstr>В 2007-2008 гг. Станция участвовала как индивидуальный проект  в рамках Международного Полярного Года.</vt:lpstr>
      <vt:lpstr>Станция обеспечивает возможность  для  отслеживания миграции оленей в течении года. </vt:lpstr>
      <vt:lpstr>Презентация PowerPoint</vt:lpstr>
      <vt:lpstr>Базовый лагерь стоит на месте древнего саамского погоста (Мелентьевский погост)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Весной-летом 2016 г. был создан передвижной лагерь на оз. Верхнее Голозеро. Расстояние между лагерями составляет около 10 км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 2016 г. на станции проводятся социально-гуманитарные исследования, ориентированные на изучение агентных сил природы, которые проявляют себя в ситуациях социального взаимодействия с человеком.</vt:lpstr>
      <vt:lpstr>Презентация PowerPoint</vt:lpstr>
    </vt:vector>
  </TitlesOfParts>
  <Company>DNS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Тундровая</dc:title>
  <dc:creator>ДНС</dc:creator>
  <cp:lastModifiedBy>Виктор Цылев</cp:lastModifiedBy>
  <cp:revision>92</cp:revision>
  <dcterms:created xsi:type="dcterms:W3CDTF">2016-11-29T17:43:02Z</dcterms:created>
  <dcterms:modified xsi:type="dcterms:W3CDTF">2021-04-25T09:33:42Z</dcterms:modified>
</cp:coreProperties>
</file>